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364" r:id="rId2"/>
    <p:sldId id="334" r:id="rId3"/>
    <p:sldId id="336" r:id="rId4"/>
    <p:sldId id="362" r:id="rId5"/>
    <p:sldId id="339" r:id="rId6"/>
    <p:sldId id="347" r:id="rId7"/>
    <p:sldId id="343" r:id="rId8"/>
    <p:sldId id="344" r:id="rId9"/>
    <p:sldId id="335" r:id="rId10"/>
    <p:sldId id="345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(202)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Chris Simmons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/>
              <a:t>Class – The Life Of Christ (202)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4/1/2020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Chris Simmons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2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FCB94-C237-48AD-8489-CA3585EE0F9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02D7A-5C2C-4A0A-96AA-2CD745FAEB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C428E57-FBD7-40F1-9DE3-F6FDD715781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1631293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2300"/>
              <a:t>Human traditions applied to: the sabbath day, oaths. Linen cloths on the table to serve the Lord’s supper.</a:t>
            </a:r>
          </a:p>
          <a:p>
            <a:pPr lvl="0"/>
            <a:r>
              <a:rPr lang="en-US" sz="2300"/>
              <a:t>Human traditions bound as law required to be saved. </a:t>
            </a:r>
          </a:p>
          <a:p>
            <a:pPr lvl="0"/>
            <a:r>
              <a:rPr lang="en-US" sz="2300"/>
              <a:t>Human traditions violated represent a threat to human authority. </a:t>
            </a:r>
          </a:p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3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F62F9-0262-441C-A9EF-9958CBCB13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90901-2199-4E00-8099-986C161F34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37FFF14-19A3-4415-8C48-822EAA5CD5B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3183926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4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2CE07-A6F3-4615-8205-E85464DF120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69CD0-044A-4A95-9F65-2A086FFD39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7C71B32-D421-4373-9DFA-59B41457282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1822898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“Observing” - to have power, to be chief, master, ruler. (Thayer) to take hold of or grasp (Z)</a:t>
            </a:r>
          </a:p>
          <a:p>
            <a:r>
              <a:rPr lang="en-US" dirty="0"/>
              <a:t>“Hold” - allow to be the master of. Give power to. Allow to prevail.</a:t>
            </a:r>
          </a:p>
          <a:p>
            <a:r>
              <a:rPr lang="en-US" dirty="0"/>
              <a:t>“Neglecting” - to send away, disregard. Used in 1 Cor. 7:11-13 of divorce; Rev. 2:4 “Left your first love”. </a:t>
            </a:r>
          </a:p>
          <a:p>
            <a:r>
              <a:rPr lang="en-US" dirty="0"/>
              <a:t>“Experts” - you do well. (1 Tim. 5:17)… “setting aside”, do away with, thwart the efficacy, reject.</a:t>
            </a:r>
          </a:p>
          <a:p>
            <a:r>
              <a:rPr lang="en-US" dirty="0"/>
              <a:t>“Invalidating” - deprive of force and authority, render void. (Thayer) a </a:t>
            </a:r>
            <a:r>
              <a:rPr lang="en-US" dirty="0" err="1"/>
              <a:t>kuroo</a:t>
            </a:r>
            <a:r>
              <a:rPr lang="en-US" dirty="0"/>
              <a:t> - without lordship. Deciding God’s word doesn’t apply to 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5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7D857-C9B1-4E3D-B5FD-DCB658CD7F5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E75EB-6E77-4030-A0B8-04CBD036FE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753CD1D-1BB2-4FC1-B41E-6248B3B0A2C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2519569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Zodhiates says “transgress” means “beyond or contrary to”. Turn aside, Ex. 32:8</a:t>
            </a:r>
          </a:p>
          <a:p>
            <a:pPr lvl="0"/>
            <a:r>
              <a:rPr lang="en-US" dirty="0"/>
              <a:t>“Fall” - as in a building falling into ruins. “Pit” or ditch - a well dug for water. Matthew 12:11</a:t>
            </a:r>
          </a:p>
          <a:p>
            <a:r>
              <a:rPr lang="en-US" dirty="0"/>
              <a:t>Jesus’ command </a:t>
            </a:r>
            <a:r>
              <a:rPr lang="en-US" b="1" dirty="0"/>
              <a:t>let them alone </a:t>
            </a:r>
            <a:r>
              <a:rPr lang="en-US" dirty="0"/>
              <a:t>is “not in the way of ceasing to expose their errors, but in the sense of making no effort to appease them”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6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F0ACD-5D0F-4F61-81A3-CFDA1D8D513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69A55-4408-4A20-A984-08A46564BA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9BCD496D-659D-462B-9CA4-62CA3617633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1283271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7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56FC3-6097-41CF-821F-D846E141878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724C3-8BB0-44CA-906F-F36A516048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9CBEEDBB-453F-4ECA-B726-5067EE2A8A4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996938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8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38771-1034-4FFF-9CAA-535087240B7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F4AA3-D5ED-4F9D-A74A-7D3CE5F561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9BE6F5DF-8F5B-4CB7-A5E4-90337336B59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396934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Like the word “</a:t>
            </a:r>
            <a:r>
              <a:rPr lang="en-US" dirty="0" err="1"/>
              <a:t>epithumeo</a:t>
            </a:r>
            <a:r>
              <a:rPr lang="en-US" dirty="0"/>
              <a:t>” or “lust”, </a:t>
            </a:r>
            <a:r>
              <a:rPr lang="en-US" dirty="0" err="1"/>
              <a:t>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9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27F5F-6D18-47A0-BD32-E90DC1E9EFA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4A29-956F-48AA-8882-811F2A14DC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D5E82099-5127-4F36-9487-33E04B4F8FE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4092862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10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50ACC-12A7-459C-9C3E-E7CC33C0DC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998EB-03AC-47C4-A257-C80C208BD3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087A5443-71CA-45A8-91E1-120884DD9D3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(202)</a:t>
            </a:r>
          </a:p>
        </p:txBody>
      </p:sp>
    </p:spTree>
    <p:extLst>
      <p:ext uri="{BB962C8B-B14F-4D97-AF65-F5344CB8AC3E}">
        <p14:creationId xmlns:p14="http://schemas.microsoft.com/office/powerpoint/2010/main" val="1832480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1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8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6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4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7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3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1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1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6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4/1/2020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6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pologeticspress.org/apcontent.aspx?category=11&amp;article=102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pologeticspress.org/apcontent.aspx?category=11&amp;article=1027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11 -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1938992"/>
          </a:xfrm>
        </p:spPr>
        <p:txBody>
          <a:bodyPr>
            <a:spAutoFit/>
          </a:bodyPr>
          <a:lstStyle/>
          <a:p>
            <a:r>
              <a:rPr lang="en-US" sz="2400" dirty="0"/>
              <a:t>April 1, 2020</a:t>
            </a:r>
          </a:p>
          <a:p>
            <a:endParaRPr lang="en-US" sz="2400" dirty="0"/>
          </a:p>
          <a:p>
            <a:r>
              <a:rPr lang="en-US" sz="3000" dirty="0"/>
              <a:t>Traditions and Purity – </a:t>
            </a:r>
          </a:p>
          <a:p>
            <a:r>
              <a:rPr lang="en-US" sz="2600" dirty="0"/>
              <a:t>Matthew 15:1-21; Mark 7:1-24</a:t>
            </a:r>
          </a:p>
        </p:txBody>
      </p:sp>
    </p:spTree>
    <p:extLst>
      <p:ext uri="{BB962C8B-B14F-4D97-AF65-F5344CB8AC3E}">
        <p14:creationId xmlns:p14="http://schemas.microsoft.com/office/powerpoint/2010/main" val="153182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15:1-21; Mark 7:1-24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299774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Traditions</a:t>
            </a:r>
            <a:r>
              <a:rPr lang="en-US" sz="3200" i="1" dirty="0"/>
              <a:t>” – </a:t>
            </a:r>
            <a:r>
              <a:rPr lang="en-US" sz="2800" b="1" dirty="0"/>
              <a:t>Positive</a:t>
            </a:r>
            <a:r>
              <a:rPr lang="en-US" sz="2800" dirty="0"/>
              <a:t> uses:</a:t>
            </a:r>
          </a:p>
          <a:p>
            <a:pPr marL="0" indent="0">
              <a:buNone/>
            </a:pPr>
            <a:r>
              <a:rPr lang="en-US" sz="2800" dirty="0"/>
              <a:t>These are traditions from God!</a:t>
            </a:r>
          </a:p>
          <a:p>
            <a:pPr marL="0" indent="0">
              <a:buNone/>
            </a:pPr>
            <a:r>
              <a:rPr lang="en-US" sz="2800" dirty="0"/>
              <a:t>Seeking “</a:t>
            </a:r>
            <a:r>
              <a:rPr lang="en-US" sz="2800" b="1" dirty="0"/>
              <a:t>non-traditional</a:t>
            </a:r>
            <a:r>
              <a:rPr lang="en-US" sz="2800" dirty="0"/>
              <a:t>” religion is unscriptural. </a:t>
            </a:r>
          </a:p>
          <a:p>
            <a:pPr marL="0" indent="0">
              <a:buNone/>
            </a:pPr>
            <a:r>
              <a:rPr lang="en-US" sz="2800" dirty="0"/>
              <a:t>Many unlearned Christians don’t understand the difference between human and divine traditions and want to throw out both.</a:t>
            </a:r>
          </a:p>
        </p:txBody>
      </p:sp>
    </p:spTree>
    <p:extLst>
      <p:ext uri="{BB962C8B-B14F-4D97-AF65-F5344CB8AC3E}">
        <p14:creationId xmlns:p14="http://schemas.microsoft.com/office/powerpoint/2010/main" val="28664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631"/>
            <a:ext cx="8229600" cy="968278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Matthew 15:1-21</a:t>
            </a:r>
            <a:r>
              <a:rPr lang="en-US" sz="2400" dirty="0">
                <a:solidFill>
                  <a:schemeClr val="tx1"/>
                </a:solidFill>
              </a:rPr>
              <a:t>; Mark 7:1-24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13986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Pharisees and scribes came to Jesus from Jerusalem </a:t>
            </a:r>
            <a:r>
              <a:rPr lang="en-US" sz="3200" i="1" dirty="0"/>
              <a:t>…”</a:t>
            </a:r>
            <a:r>
              <a:rPr lang="en-US" sz="2800" i="1" dirty="0"/>
              <a:t> </a:t>
            </a:r>
            <a:r>
              <a:rPr lang="en-US" sz="2800" dirty="0"/>
              <a:t>(verse 1)</a:t>
            </a:r>
          </a:p>
          <a:p>
            <a:r>
              <a:rPr lang="en-US" sz="2800" dirty="0"/>
              <a:t>Not a social visit! It’s approximately 120 miles and as Pharisees, they would not have taken the most direct route through Samaria.</a:t>
            </a:r>
          </a:p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Why do Your disciples break the tradition of the elders</a:t>
            </a:r>
            <a:r>
              <a:rPr lang="en-US" sz="3200" i="1" dirty="0"/>
              <a:t>?” </a:t>
            </a:r>
            <a:r>
              <a:rPr lang="en-US" sz="2800" dirty="0"/>
              <a:t>(verse 2)</a:t>
            </a:r>
          </a:p>
          <a:p>
            <a:pPr marL="0" indent="0">
              <a:buNone/>
            </a:pPr>
            <a:r>
              <a:rPr lang="en-US" sz="2800" dirty="0"/>
              <a:t>How so?</a:t>
            </a:r>
          </a:p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For they do not wash their hands when they eat bread</a:t>
            </a:r>
            <a:r>
              <a:rPr lang="en-US" sz="3200" i="1" dirty="0"/>
              <a:t>.” </a:t>
            </a:r>
            <a:r>
              <a:rPr lang="en-US" sz="2800" dirty="0"/>
              <a:t>(verse 2)</a:t>
            </a:r>
          </a:p>
        </p:txBody>
      </p:sp>
    </p:spTree>
    <p:extLst>
      <p:ext uri="{BB962C8B-B14F-4D97-AF65-F5344CB8AC3E}">
        <p14:creationId xmlns:p14="http://schemas.microsoft.com/office/powerpoint/2010/main" val="158676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383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Traditions</a:t>
            </a:r>
            <a:r>
              <a:rPr lang="en-US" sz="3200" i="1" dirty="0"/>
              <a:t>” – </a:t>
            </a:r>
            <a:r>
              <a:rPr lang="en-US" sz="2800" dirty="0"/>
              <a:t>a handing down orally or in writing.</a:t>
            </a:r>
          </a:p>
          <a:p>
            <a:pPr marL="0" indent="0">
              <a:buNone/>
            </a:pPr>
            <a:r>
              <a:rPr lang="en-US" sz="2800" dirty="0"/>
              <a:t>It can address something either positive or negative. </a:t>
            </a:r>
          </a:p>
          <a:p>
            <a:pPr marL="0" indent="0">
              <a:buNone/>
            </a:pPr>
            <a:r>
              <a:rPr lang="en-US" sz="2800" b="1" dirty="0"/>
              <a:t>Negative</a:t>
            </a:r>
            <a:r>
              <a:rPr lang="en-US" sz="2800" dirty="0"/>
              <a:t> uses: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See to it that no one takes you captive </a:t>
            </a:r>
            <a:r>
              <a:rPr lang="en-US" sz="2800" i="1" dirty="0"/>
              <a:t>through philosophy and empty deception, according </a:t>
            </a:r>
            <a:r>
              <a:rPr lang="en-US" sz="2800" b="1" i="1" dirty="0"/>
              <a:t>to the tradition of men</a:t>
            </a:r>
            <a:r>
              <a:rPr lang="en-US" sz="2800" i="1" dirty="0"/>
              <a:t> … rather than according to Christ.”</a:t>
            </a:r>
            <a:r>
              <a:rPr lang="en-US" sz="2800" dirty="0"/>
              <a:t> (Colossians 2:8)</a:t>
            </a:r>
          </a:p>
          <a:p>
            <a:r>
              <a:rPr lang="en-US" sz="2800" i="1" dirty="0"/>
              <a:t>“I was advancing in Judaism beyond many of my contemporaries among my countrymen, </a:t>
            </a:r>
            <a:r>
              <a:rPr lang="en-US" sz="2800" b="1" i="1" dirty="0"/>
              <a:t>being more extremely zealous for my ancestral traditions</a:t>
            </a:r>
            <a:r>
              <a:rPr lang="en-US" sz="2800" i="1" dirty="0"/>
              <a:t>.”</a:t>
            </a:r>
            <a:r>
              <a:rPr lang="en-US" sz="2800" dirty="0"/>
              <a:t> (Galatians 1:14)</a:t>
            </a:r>
          </a:p>
        </p:txBody>
      </p:sp>
    </p:spTree>
    <p:extLst>
      <p:ext uri="{BB962C8B-B14F-4D97-AF65-F5344CB8AC3E}">
        <p14:creationId xmlns:p14="http://schemas.microsoft.com/office/powerpoint/2010/main" val="272496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57356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Negative</a:t>
            </a:r>
            <a:r>
              <a:rPr lang="en-US" sz="2800" dirty="0"/>
              <a:t> uses:</a:t>
            </a:r>
          </a:p>
          <a:p>
            <a:r>
              <a:rPr lang="en-US" sz="2800" i="1" dirty="0"/>
              <a:t>“The Pharisees and the scribes asked Him, ‘Why do Your disciples not </a:t>
            </a:r>
            <a:r>
              <a:rPr lang="en-US" sz="2800" b="1" i="1" dirty="0"/>
              <a:t>walk according to the tradition of the elders</a:t>
            </a:r>
            <a:r>
              <a:rPr lang="en-US" sz="2800" i="1" dirty="0"/>
              <a:t>, but eat their bread with impure hands?’ … ‘</a:t>
            </a:r>
            <a:r>
              <a:rPr lang="en-US" sz="2800" b="1" i="1" dirty="0"/>
              <a:t>Neglecting the commandment of God, you hold to the tradition of men</a:t>
            </a:r>
            <a:r>
              <a:rPr lang="en-US" sz="2800" i="1" dirty="0"/>
              <a:t>.’ … setting aside the commandment of God to keep your tradition.”</a:t>
            </a:r>
            <a:r>
              <a:rPr lang="en-US" sz="2800" dirty="0"/>
              <a:t> (Mark 7:5-9)</a:t>
            </a:r>
          </a:p>
          <a:p>
            <a:r>
              <a:rPr lang="en-US" sz="2800" dirty="0"/>
              <a:t>Isaiah spoke of those whose only fear and respect is for the commands of men. (Isaiah 29:13-16)</a:t>
            </a:r>
          </a:p>
        </p:txBody>
      </p:sp>
    </p:spTree>
    <p:extLst>
      <p:ext uri="{BB962C8B-B14F-4D97-AF65-F5344CB8AC3E}">
        <p14:creationId xmlns:p14="http://schemas.microsoft.com/office/powerpoint/2010/main" val="65524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922"/>
            <a:ext cx="8229600" cy="968278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15:1-21; </a:t>
            </a:r>
            <a:r>
              <a:rPr lang="en-US" sz="2400" b="1" dirty="0">
                <a:solidFill>
                  <a:schemeClr val="tx1"/>
                </a:solidFill>
              </a:rPr>
              <a:t>Mark 7:1-24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3557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A9C208-25FA-48E6-9C6F-84FADFF4C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169465"/>
              </p:ext>
            </p:extLst>
          </p:nvPr>
        </p:nvGraphicFramePr>
        <p:xfrm>
          <a:off x="173422" y="1394068"/>
          <a:ext cx="8797156" cy="54254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98578">
                  <a:extLst>
                    <a:ext uri="{9D8B030D-6E8A-4147-A177-3AD203B41FA5}">
                      <a16:colId xmlns:a16="http://schemas.microsoft.com/office/drawing/2014/main" val="1710673367"/>
                    </a:ext>
                  </a:extLst>
                </a:gridCol>
                <a:gridCol w="4398578">
                  <a:extLst>
                    <a:ext uri="{9D8B030D-6E8A-4147-A177-3AD203B41FA5}">
                      <a16:colId xmlns:a16="http://schemas.microsoft.com/office/drawing/2014/main" val="2221890952"/>
                    </a:ext>
                  </a:extLst>
                </a:gridCol>
              </a:tblGrid>
              <a:tr h="45479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Human traditions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Divine Commands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189760"/>
                  </a:ext>
                </a:extLst>
              </a:tr>
              <a:tr h="81862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Observing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i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tradition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i="1" dirty="0">
                          <a:solidFill>
                            <a:schemeClr val="tx1"/>
                          </a:solidFill>
                        </a:rPr>
                        <a:t>of 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elders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”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(verse 3)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Neglecting </a:t>
                      </a:r>
                      <a:r>
                        <a:rPr lang="en-US" sz="2400" b="0" i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 commandment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of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God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…”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(verse 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909997"/>
                  </a:ext>
                </a:extLst>
              </a:tr>
              <a:tr h="1182464"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“Why do your disciples not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walk according </a:t>
                      </a:r>
                      <a:r>
                        <a:rPr lang="en-US" sz="2400" b="0" i="1" dirty="0">
                          <a:solidFill>
                            <a:schemeClr val="tx1"/>
                          </a:solidFill>
                        </a:rPr>
                        <a:t>to 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tradition </a:t>
                      </a:r>
                      <a:r>
                        <a:rPr lang="en-US" sz="2400" b="0" i="1" dirty="0">
                          <a:solidFill>
                            <a:schemeClr val="tx1"/>
                          </a:solidFill>
                        </a:rPr>
                        <a:t>of 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elders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”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5)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404763"/>
                  </a:ext>
                </a:extLst>
              </a:tr>
              <a:tr h="818629"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“…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Hold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traditions of men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.”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8)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008829"/>
                  </a:ext>
                </a:extLst>
              </a:tr>
              <a:tr h="1061185"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“…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keep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tradition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.”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“…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experts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at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setting aside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commandment of God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…”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9)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836841"/>
                  </a:ext>
                </a:extLst>
              </a:tr>
              <a:tr h="1061185"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“…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your tradition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which you have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handed down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…”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13)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“…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invalidating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 (making void; ASV) the </a:t>
                      </a:r>
                      <a:r>
                        <a:rPr lang="en-US" sz="2400" b="1" i="1" dirty="0">
                          <a:solidFill>
                            <a:schemeClr val="tx1"/>
                          </a:solidFill>
                        </a:rPr>
                        <a:t>word of God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</a:rPr>
                        <a:t>…”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(verse 13)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190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24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631"/>
            <a:ext cx="8229600" cy="968278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Matthew 15:1-21</a:t>
            </a:r>
            <a:r>
              <a:rPr lang="en-US" sz="2400" dirty="0">
                <a:solidFill>
                  <a:schemeClr val="tx1"/>
                </a:solidFill>
              </a:rPr>
              <a:t>; Mark 7:1-24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538776"/>
            <a:ext cx="8804324" cy="50906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000" b="1" dirty="0"/>
              <a:t>Consequences of human tradition:</a:t>
            </a:r>
            <a:endParaRPr lang="en-US" sz="2000" dirty="0"/>
          </a:p>
          <a:p>
            <a:r>
              <a:rPr lang="en-US" sz="2400" i="1" dirty="0"/>
              <a:t>“</a:t>
            </a:r>
            <a:r>
              <a:rPr lang="en-US" sz="2400" b="1" i="1" dirty="0"/>
              <a:t>Transgress the commandment of God</a:t>
            </a:r>
            <a:r>
              <a:rPr lang="en-US" sz="2400" i="1" dirty="0"/>
              <a:t>”</a:t>
            </a:r>
            <a:r>
              <a:rPr lang="en-US" sz="2400" dirty="0"/>
              <a:t> –</a:t>
            </a:r>
            <a:r>
              <a:rPr lang="en-US" sz="2000" dirty="0"/>
              <a:t> (verse 3)</a:t>
            </a:r>
          </a:p>
          <a:p>
            <a:pPr lvl="1"/>
            <a:r>
              <a:rPr lang="en-US" sz="1800" dirty="0"/>
              <a:t>Go aside or overstep. (Hebrews 2:1-3)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Invalidated the word of God</a:t>
            </a:r>
            <a:r>
              <a:rPr lang="en-US" sz="2400" i="1" dirty="0"/>
              <a:t>”</a:t>
            </a:r>
            <a:r>
              <a:rPr lang="en-US" sz="2400" dirty="0"/>
              <a:t> </a:t>
            </a:r>
            <a:r>
              <a:rPr lang="en-US" sz="2000" dirty="0"/>
              <a:t>– (verse 6)</a:t>
            </a:r>
          </a:p>
          <a:p>
            <a:pPr lvl="1"/>
            <a:r>
              <a:rPr lang="en-US" sz="1800" dirty="0"/>
              <a:t>Deprive of force or authority. (Galatians 3:17)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Heart is far from Me</a:t>
            </a:r>
            <a:r>
              <a:rPr lang="en-US" sz="2400" i="1" dirty="0"/>
              <a:t>”</a:t>
            </a:r>
            <a:r>
              <a:rPr lang="en-US" sz="2400" dirty="0"/>
              <a:t> </a:t>
            </a:r>
            <a:r>
              <a:rPr lang="en-US" sz="2000" dirty="0"/>
              <a:t>– (verse 8)</a:t>
            </a:r>
          </a:p>
          <a:p>
            <a:pPr lvl="1"/>
            <a:r>
              <a:rPr lang="en-US" sz="1800" dirty="0"/>
              <a:t>If our heart is far from God, where is it? (Colossians 3:1-2)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In vain do they worship Me</a:t>
            </a:r>
            <a:r>
              <a:rPr lang="en-US" sz="2400" i="1" dirty="0"/>
              <a:t>”</a:t>
            </a:r>
            <a:r>
              <a:rPr lang="en-US" sz="2400" dirty="0"/>
              <a:t> </a:t>
            </a:r>
            <a:r>
              <a:rPr lang="en-US" sz="2000" dirty="0"/>
              <a:t>– (verse 9)</a:t>
            </a:r>
          </a:p>
          <a:p>
            <a:pPr lvl="1"/>
            <a:r>
              <a:rPr lang="en-US" sz="1800" dirty="0"/>
              <a:t>Vain is empty or worthless - no value. (Malachi 1:10; Isaiah 1:13-15)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Shall be uprooted</a:t>
            </a:r>
            <a:r>
              <a:rPr lang="en-US" sz="2400" i="1" dirty="0"/>
              <a:t>” –</a:t>
            </a:r>
            <a:r>
              <a:rPr lang="en-US" sz="2400" dirty="0"/>
              <a:t> </a:t>
            </a:r>
            <a:r>
              <a:rPr lang="en-US" sz="2000" dirty="0"/>
              <a:t>(verse 13)</a:t>
            </a:r>
          </a:p>
          <a:p>
            <a:pPr lvl="1"/>
            <a:r>
              <a:rPr lang="en-US" sz="1800" dirty="0"/>
              <a:t>Judged and condemned. (Jude 12; 2 Chronicles 7:20; Jeremiah 18:7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Fall into a pit</a:t>
            </a:r>
            <a:r>
              <a:rPr lang="en-US" sz="2400" i="1" dirty="0"/>
              <a:t>” </a:t>
            </a:r>
            <a:r>
              <a:rPr lang="en-US" sz="2000" dirty="0"/>
              <a:t>– (verse 14)</a:t>
            </a:r>
          </a:p>
          <a:p>
            <a:pPr lvl="1"/>
            <a:r>
              <a:rPr lang="en-US" sz="1800" dirty="0"/>
              <a:t>They take others down with them. (2 Peter 2:2-3; 3:16; 2 Timothy 2:14)</a:t>
            </a:r>
          </a:p>
        </p:txBody>
      </p:sp>
    </p:spTree>
    <p:extLst>
      <p:ext uri="{BB962C8B-B14F-4D97-AF65-F5344CB8AC3E}">
        <p14:creationId xmlns:p14="http://schemas.microsoft.com/office/powerpoint/2010/main" val="401621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3527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/>
              <a:t>Who establishes tradition to be followed?</a:t>
            </a:r>
          </a:p>
          <a:p>
            <a:pPr marL="0" indent="0">
              <a:buNone/>
            </a:pPr>
            <a:r>
              <a:rPr lang="en-US" sz="2400" dirty="0"/>
              <a:t>“The </a:t>
            </a:r>
            <a:r>
              <a:rPr lang="en-US" sz="2400" i="1" dirty="0"/>
              <a:t>Catechism</a:t>
            </a:r>
            <a:r>
              <a:rPr lang="en-US" sz="2400" dirty="0"/>
              <a:t> declares that ‘[a]s a result the [Catholic—MP] Church, to whom the transmission and interpretation of Revelation is entrusted, does not derive her certainty about all revealed truths from the holy Scriptures alone. </a:t>
            </a:r>
            <a:r>
              <a:rPr lang="en-US" sz="2400" b="1" dirty="0"/>
              <a:t>Both Scripture and Tradition must be accepted and honored with equal sentiments of devotion and reverence</a:t>
            </a:r>
            <a:r>
              <a:rPr lang="en-US" sz="2400" dirty="0"/>
              <a:t>’” (1994, 82, emphasis added). Other Catholic authorities have declared: “It is an article of faith from a decree of the Vatican Council that </a:t>
            </a:r>
            <a:r>
              <a:rPr lang="en-US" sz="2400" b="1" dirty="0"/>
              <a:t>Tradition is a source of theological teaching distinct from Scripture</a:t>
            </a:r>
            <a:r>
              <a:rPr lang="en-US" sz="2400" dirty="0"/>
              <a:t>, and that it is infallible. It is therefore to be received with </a:t>
            </a:r>
            <a:r>
              <a:rPr lang="en-US" sz="2400" b="1" dirty="0"/>
              <a:t>the same</a:t>
            </a:r>
            <a:r>
              <a:rPr lang="en-US" sz="2400" dirty="0"/>
              <a:t> internal assent as Scripture for it is the word of God” (</a:t>
            </a:r>
            <a:r>
              <a:rPr lang="en-US" sz="2400" dirty="0" err="1"/>
              <a:t>Attwater</a:t>
            </a:r>
            <a:r>
              <a:rPr lang="en-US" sz="2400" dirty="0"/>
              <a:t>, 1961, page 41, emphasis added).</a:t>
            </a:r>
            <a:endParaRPr lang="en-US" sz="2400" i="1" dirty="0"/>
          </a:p>
          <a:p>
            <a:pPr marL="0" indent="0">
              <a:buNone/>
            </a:pPr>
            <a:r>
              <a:rPr lang="en-US" sz="1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http://apologeticspress.org/apcontent.aspx?category=11&amp;article=1027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1197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442621"/>
            <a:ext cx="8804324" cy="526297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Who establishes tradition to be followed?</a:t>
            </a:r>
          </a:p>
          <a:p>
            <a:pPr marL="0" indent="0">
              <a:buNone/>
            </a:pPr>
            <a:r>
              <a:rPr lang="en-US" sz="2500" dirty="0"/>
              <a:t>“Catholics allege that ‘[w]</a:t>
            </a:r>
            <a:r>
              <a:rPr lang="en-US" sz="2500" dirty="0" err="1"/>
              <a:t>hereas</a:t>
            </a:r>
            <a:r>
              <a:rPr lang="en-US" sz="2500" dirty="0"/>
              <a:t> much of the teaching of Scripture could not be determined without Tradition, </a:t>
            </a:r>
            <a:r>
              <a:rPr lang="en-US" sz="2500" b="1" dirty="0"/>
              <a:t>Tradition would suffice without Scripture</a:t>
            </a:r>
            <a:r>
              <a:rPr lang="en-US" sz="2500" dirty="0"/>
              <a:t>; it is the safeguard of Scripture’” (</a:t>
            </a:r>
            <a:r>
              <a:rPr lang="en-US" sz="2500" dirty="0" err="1"/>
              <a:t>Attwater</a:t>
            </a:r>
            <a:r>
              <a:rPr lang="en-US" sz="2500" dirty="0"/>
              <a:t>, page 42, emphasis added). Moreover, “Catholic theologians maintain that </a:t>
            </a:r>
            <a:r>
              <a:rPr lang="en-US" sz="2500" b="1" dirty="0"/>
              <a:t>as a source of truth</a:t>
            </a:r>
            <a:r>
              <a:rPr lang="en-US" sz="2500" dirty="0"/>
              <a:t>, </a:t>
            </a:r>
            <a:r>
              <a:rPr lang="en-US" sz="2500" b="1" dirty="0"/>
              <a:t>tradition is superior to Scripture</a:t>
            </a:r>
            <a:r>
              <a:rPr lang="en-US" sz="2500" dirty="0"/>
              <a:t>. </a:t>
            </a:r>
            <a:r>
              <a:rPr lang="en-US" sz="2500" b="1" dirty="0"/>
              <a:t>Scripture is, after all, incomplete</a:t>
            </a:r>
            <a:r>
              <a:rPr lang="en-US" sz="2500" dirty="0"/>
              <a:t>; it not only requires interpretation, but </a:t>
            </a:r>
            <a:r>
              <a:rPr lang="en-US" sz="2500" b="1" dirty="0"/>
              <a:t>it required tradition in order that it might be recognized and established</a:t>
            </a:r>
            <a:r>
              <a:rPr lang="en-US" sz="2500" dirty="0"/>
              <a:t> … </a:t>
            </a:r>
            <a:r>
              <a:rPr lang="en-US" sz="2500" b="1" dirty="0"/>
              <a:t>Scripture is not a textbook</a:t>
            </a:r>
            <a:r>
              <a:rPr lang="en-US" sz="2500" dirty="0"/>
              <a:t>; in a sense, </a:t>
            </a:r>
            <a:r>
              <a:rPr lang="en-US" sz="2500" b="1" dirty="0"/>
              <a:t>it is a dead word</a:t>
            </a:r>
            <a:r>
              <a:rPr lang="en-US" sz="2500" dirty="0"/>
              <a:t> which must be brought to life in the living voice of tradition” (</a:t>
            </a:r>
            <a:r>
              <a:rPr lang="en-US" sz="2500" dirty="0" err="1"/>
              <a:t>Brantl</a:t>
            </a:r>
            <a:r>
              <a:rPr lang="en-US" sz="2500" dirty="0"/>
              <a:t>, 1961, page 162, emphasis added).</a:t>
            </a:r>
            <a:r>
              <a:rPr lang="en-US" sz="2800" dirty="0"/>
              <a:t> </a:t>
            </a:r>
            <a:r>
              <a:rPr lang="en-US" sz="1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http://apologeticspress.org/apcontent.aspx?category=11&amp;article=1027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7267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15:1-21; Mark 7:1-24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2288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Positive</a:t>
            </a:r>
            <a:r>
              <a:rPr lang="en-US" sz="2800" dirty="0"/>
              <a:t> uses:</a:t>
            </a:r>
          </a:p>
          <a:p>
            <a:r>
              <a:rPr lang="en-US" sz="2800" i="1" dirty="0"/>
              <a:t>“Now I praise you because you remember me in everything and </a:t>
            </a:r>
            <a:r>
              <a:rPr lang="en-US" sz="2800" b="1" i="1" dirty="0"/>
              <a:t>hold firmly to the traditions, just as I delivered them to you</a:t>
            </a:r>
            <a:r>
              <a:rPr lang="en-US" sz="2800" i="1" dirty="0"/>
              <a:t>.”</a:t>
            </a:r>
            <a:r>
              <a:rPr lang="en-US" sz="2800" dirty="0"/>
              <a:t> (1 Corinthians 11:2)</a:t>
            </a:r>
          </a:p>
          <a:p>
            <a:r>
              <a:rPr lang="en-US" sz="2800" i="1" dirty="0"/>
              <a:t>“So then, brethren, </a:t>
            </a:r>
            <a:r>
              <a:rPr lang="en-US" sz="2800" b="1" i="1" dirty="0"/>
              <a:t>stand firm and hold to the traditions </a:t>
            </a:r>
            <a:r>
              <a:rPr lang="en-US" sz="2800" i="1" dirty="0"/>
              <a:t>which you were taught, whether by word of mouth or by letter from us.” (</a:t>
            </a:r>
            <a:r>
              <a:rPr lang="en-US" sz="2800" dirty="0"/>
              <a:t>2 Thessalonians 2:15;</a:t>
            </a:r>
            <a:br>
              <a:rPr lang="en-US" sz="2800" dirty="0"/>
            </a:br>
            <a:r>
              <a:rPr lang="en-US" sz="2800" dirty="0"/>
              <a:t>cf. 3:6)</a:t>
            </a:r>
          </a:p>
          <a:p>
            <a:pPr marL="0" indent="0">
              <a:buNone/>
            </a:pPr>
            <a:r>
              <a:rPr lang="en-US" sz="2800" dirty="0"/>
              <a:t>These are traditions from God!</a:t>
            </a:r>
          </a:p>
        </p:txBody>
      </p:sp>
    </p:spTree>
    <p:extLst>
      <p:ext uri="{BB962C8B-B14F-4D97-AF65-F5344CB8AC3E}">
        <p14:creationId xmlns:p14="http://schemas.microsoft.com/office/powerpoint/2010/main" val="397831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3164</TotalTime>
  <Words>1441</Words>
  <Application>Microsoft Office PowerPoint</Application>
  <PresentationFormat>On-screen Show (4:3)</PresentationFormat>
  <Paragraphs>119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11 - In Galilee And Beyond</vt:lpstr>
      <vt:lpstr>Commands versus Traditions Matthew 15:1-21; Mark 7:1-24</vt:lpstr>
      <vt:lpstr>Commands versus Traditions Matthew 15:1-21</vt:lpstr>
      <vt:lpstr>Commands versus Traditions Matthew 15:1-21</vt:lpstr>
      <vt:lpstr>Commands versus Traditions Matthew 15:1-21; Mark 7:1-24</vt:lpstr>
      <vt:lpstr>Commands versus Traditions Matthew 15:1-21; Mark 7:1-24</vt:lpstr>
      <vt:lpstr>Commands versus Traditions Matthew 15:1-21</vt:lpstr>
      <vt:lpstr>Commands versus Traditions Matthew 15:1-21</vt:lpstr>
      <vt:lpstr>Commands versus Traditions Matthew 15:1-21; Mark 7:1-24</vt:lpstr>
      <vt:lpstr>Commands versus Traditions Matthew 15:1-21; Mark 7:1-24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12</cp:revision>
  <cp:lastPrinted>2020-04-02T04:27:28Z</cp:lastPrinted>
  <dcterms:created xsi:type="dcterms:W3CDTF">2011-11-13T00:33:04Z</dcterms:created>
  <dcterms:modified xsi:type="dcterms:W3CDTF">2020-04-02T04:27:35Z</dcterms:modified>
</cp:coreProperties>
</file>